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media1.gif" ContentType="video/unknown"/>
  <Override PartName="/ppt/media/media2.gif" ContentType="video/unknown"/>
  <Override PartName="/ppt/media/media3.gif" ContentType="video/unknown"/>
  <Override PartName="/ppt/media/media4.gif" ContentType="video/unknown"/>
  <Override PartName="/ppt/media/image3.jpeg" ContentType="image/jpeg"/>
  <Override PartName="/ppt/media/image4.jpeg" ContentType="image/jpeg"/>
  <Override PartName="/ppt/media/image5.jpeg" ContentType="image/jpeg"/>
  <Override PartName="/ppt/media/media5.gif" ContentType="video/unknown"/>
  <Override PartName="/ppt/media/media6.gif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85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5.gif"/><Relationship Id="rId3" Type="http://schemas.microsoft.com/office/2007/relationships/media" Target="../media/media5.gif"/><Relationship Id="rId4" Type="http://schemas.openxmlformats.org/officeDocument/2006/relationships/image" Target="../media/image11.png"/><Relationship Id="rId5" Type="http://schemas.openxmlformats.org/officeDocument/2006/relationships/video" Target="../media/media6.gif"/><Relationship Id="rId6" Type="http://schemas.microsoft.com/office/2007/relationships/media" Target="../media/media6.gif"/><Relationship Id="rId7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gif"/><Relationship Id="rId3" Type="http://schemas.microsoft.com/office/2007/relationships/media" Target="../media/media1.gif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gif"/><Relationship Id="rId3" Type="http://schemas.microsoft.com/office/2007/relationships/media" Target="../media/media2.gif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3.gif"/><Relationship Id="rId3" Type="http://schemas.microsoft.com/office/2007/relationships/media" Target="../media/media3.gif"/><Relationship Id="rId4" Type="http://schemas.openxmlformats.org/officeDocument/2006/relationships/image" Target="../media/image4.png"/><Relationship Id="rId5" Type="http://schemas.openxmlformats.org/officeDocument/2006/relationships/video" Target="../media/media4.gif"/><Relationship Id="rId6" Type="http://schemas.microsoft.com/office/2007/relationships/media" Target="../media/media4.gif"/><Relationship Id="rId7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4220616"/>
            <a:ext cx="10464800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What is prototyping?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455116" y="5249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Things to avoid</a:t>
            </a:r>
          </a:p>
        </p:txBody>
      </p:sp>
      <p:sp>
        <p:nvSpPr>
          <p:cNvPr id="75" name="Shape 75"/>
          <p:cNvSpPr/>
          <p:nvPr/>
        </p:nvSpPr>
        <p:spPr>
          <a:xfrm>
            <a:off x="723900" y="2975545"/>
            <a:ext cx="5864722" cy="598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Getting caught up in content details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Dummy content is okay!</a:t>
            </a:r>
            <a:endParaRPr sz="28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Trying to be perfect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Its okay to have mistakes!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Be ready to talk around any problems that may arise!</a:t>
            </a:r>
          </a:p>
        </p:txBody>
      </p:sp>
      <p:pic>
        <p:nvPicPr>
          <p:cNvPr id="76" name="giphy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778327" y="3344713"/>
            <a:ext cx="5864722" cy="2438050"/>
          </a:xfrm>
          <a:prstGeom prst="rect">
            <a:avLst/>
          </a:prstGeom>
        </p:spPr>
      </p:pic>
      <p:pic>
        <p:nvPicPr>
          <p:cNvPr id="77" name="giphy-1.gif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778326" y="6130280"/>
            <a:ext cx="5864723" cy="2438049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77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7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442416" y="26839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Move Fast </a:t>
            </a:r>
          </a:p>
        </p:txBody>
      </p:sp>
      <p:sp>
        <p:nvSpPr>
          <p:cNvPr id="80" name="Shape 80"/>
          <p:cNvSpPr/>
          <p:nvPr/>
        </p:nvSpPr>
        <p:spPr>
          <a:xfrm>
            <a:off x="442416" y="5998616"/>
            <a:ext cx="12307293" cy="1312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defTabSz="578358">
              <a:defRPr sz="7919">
                <a:solidFill>
                  <a:srgbClr val="FFFFFF"/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Break Things</a:t>
            </a:r>
          </a:p>
        </p:txBody>
      </p:sp>
      <p:sp>
        <p:nvSpPr>
          <p:cNvPr id="81" name="Shape 81"/>
          <p:cNvSpPr/>
          <p:nvPr/>
        </p:nvSpPr>
        <p:spPr>
          <a:xfrm>
            <a:off x="442416" y="3617366"/>
            <a:ext cx="12307293" cy="2731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 defTabSz="502412">
              <a:defRPr sz="17200">
                <a:solidFill>
                  <a:srgbClr val="FFFFFF"/>
                </a:solidFill>
                <a:latin typeface="Big Caslon"/>
                <a:ea typeface="Big Caslon"/>
                <a:cs typeface="Big Caslon"/>
                <a:sym typeface="Big Caslo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7200">
                <a:solidFill>
                  <a:srgbClr val="FFFFFF"/>
                </a:solidFill>
              </a:rPr>
              <a:t>&amp;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1270000" y="537616"/>
            <a:ext cx="10464800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POTTERY CLASS</a:t>
            </a:r>
          </a:p>
        </p:txBody>
      </p:sp>
      <p:pic>
        <p:nvPicPr>
          <p:cNvPr id="35" name="20130529_170508-375x195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6298" y="4442623"/>
            <a:ext cx="5629179" cy="292717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ayers-pottery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6394" y="3048709"/>
            <a:ext cx="3810001" cy="5715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69999" y="550316"/>
            <a:ext cx="10464801" cy="1312368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840">
                <a:solidFill>
                  <a:srgbClr val="FFFFFF"/>
                </a:solidFill>
              </a:rPr>
              <a:t>What prototyping ISN’T</a:t>
            </a:r>
          </a:p>
        </p:txBody>
      </p:sp>
      <p:sp>
        <p:nvSpPr>
          <p:cNvPr id="39" name="Shape 39"/>
          <p:cNvSpPr/>
          <p:nvPr/>
        </p:nvSpPr>
        <p:spPr>
          <a:xfrm>
            <a:off x="1270000" y="4195216"/>
            <a:ext cx="10464800" cy="598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Sketches</a:t>
            </a:r>
            <a:endParaRPr sz="36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Wireframes</a:t>
            </a:r>
            <a:endParaRPr sz="36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Mockups</a:t>
            </a:r>
          </a:p>
        </p:txBody>
      </p:sp>
      <p:pic>
        <p:nvPicPr>
          <p:cNvPr id="40" name="giphy (1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365577" y="3543300"/>
            <a:ext cx="4504309" cy="4504309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Well what IS prototyping?</a:t>
            </a:r>
          </a:p>
        </p:txBody>
      </p:sp>
      <p:sp>
        <p:nvSpPr>
          <p:cNvPr id="43" name="Shape 43"/>
          <p:cNvSpPr/>
          <p:nvPr/>
        </p:nvSpPr>
        <p:spPr>
          <a:xfrm>
            <a:off x="5917345" y="2610916"/>
            <a:ext cx="15622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Design</a:t>
            </a:r>
          </a:p>
        </p:txBody>
      </p:sp>
      <p:sp>
        <p:nvSpPr>
          <p:cNvPr id="44" name="Shape 44"/>
          <p:cNvSpPr/>
          <p:nvPr/>
        </p:nvSpPr>
        <p:spPr>
          <a:xfrm>
            <a:off x="10940973" y="5358726"/>
            <a:ext cx="115580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Build</a:t>
            </a:r>
          </a:p>
        </p:txBody>
      </p:sp>
      <p:sp>
        <p:nvSpPr>
          <p:cNvPr id="45" name="Shape 45"/>
          <p:cNvSpPr/>
          <p:nvPr/>
        </p:nvSpPr>
        <p:spPr>
          <a:xfrm>
            <a:off x="6234642" y="8210550"/>
            <a:ext cx="9276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Test</a:t>
            </a:r>
          </a:p>
        </p:txBody>
      </p:sp>
      <p:sp>
        <p:nvSpPr>
          <p:cNvPr id="46" name="Shape 46"/>
          <p:cNvSpPr/>
          <p:nvPr/>
        </p:nvSpPr>
        <p:spPr>
          <a:xfrm>
            <a:off x="768299" y="5358726"/>
            <a:ext cx="129159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Learn</a:t>
            </a:r>
          </a:p>
        </p:txBody>
      </p:sp>
      <p:pic>
        <p:nvPicPr>
          <p:cNvPr id="47" name="pasted-image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598862" y="4006850"/>
            <a:ext cx="6199220" cy="3351453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Prototyping tools</a:t>
            </a:r>
          </a:p>
        </p:txBody>
      </p:sp>
      <p:pic>
        <p:nvPicPr>
          <p:cNvPr id="50" name="giphy (3).gif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16675" y="2347083"/>
            <a:ext cx="5285252" cy="3636255"/>
          </a:xfrm>
          <a:prstGeom prst="rect">
            <a:avLst/>
          </a:prstGeom>
        </p:spPr>
      </p:pic>
      <p:pic>
        <p:nvPicPr>
          <p:cNvPr id="51" name="giphy (2).gif"/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815038" y="5810045"/>
            <a:ext cx="5288526" cy="2974797"/>
          </a:xfrm>
          <a:prstGeom prst="rect">
            <a:avLst/>
          </a:prstGeom>
        </p:spPr>
      </p:pic>
      <p:sp>
        <p:nvSpPr>
          <p:cNvPr id="52" name="Shape 52"/>
          <p:cNvSpPr/>
          <p:nvPr/>
        </p:nvSpPr>
        <p:spPr>
          <a:xfrm>
            <a:off x="749300" y="3013645"/>
            <a:ext cx="10464800" cy="598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Paper</a:t>
            </a:r>
            <a:endParaRPr sz="36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Native app</a:t>
            </a:r>
            <a:endParaRPr sz="36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HTML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mediacall" presetSubtype="0" presetID="1" grp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0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0" fill="hold" display="0">
                  <p:stCondLst>
                    <p:cond delay="indefinite"/>
                  </p:stCondLst>
                </p:cTn>
                <p:tgtEl>
                  <p:spTgt spid="50"/>
                </p:tgtEl>
              </p:cMediaNode>
            </p:video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Paper</a:t>
            </a:r>
          </a:p>
        </p:txBody>
      </p:sp>
      <p:sp>
        <p:nvSpPr>
          <p:cNvPr id="55" name="Shape 55"/>
          <p:cNvSpPr/>
          <p:nvPr/>
        </p:nvSpPr>
        <p:spPr>
          <a:xfrm>
            <a:off x="749299" y="2401664"/>
            <a:ext cx="5831732" cy="658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Pros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Quick &amp; easy to make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Users don’t get bogged down with visual design </a:t>
            </a:r>
            <a:endParaRPr sz="28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Cons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Can’t use remotely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One user at a time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Flows, but not animations</a:t>
            </a:r>
          </a:p>
        </p:txBody>
      </p:sp>
      <p:pic>
        <p:nvPicPr>
          <p:cNvPr id="56" name="Prototyping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4055" y="2410179"/>
            <a:ext cx="5122367" cy="2156787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full_ki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5238" y="4856013"/>
            <a:ext cx="5080001" cy="381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Native app</a:t>
            </a:r>
          </a:p>
        </p:txBody>
      </p:sp>
      <p:sp>
        <p:nvSpPr>
          <p:cNvPr id="60" name="Shape 60"/>
          <p:cNvSpPr/>
          <p:nvPr/>
        </p:nvSpPr>
        <p:spPr>
          <a:xfrm>
            <a:off x="749300" y="2360339"/>
            <a:ext cx="5831731" cy="6627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Pros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Real feeling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Testable interactions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Easy to distribute</a:t>
            </a:r>
            <a:endParaRPr sz="28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Cons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Hard to make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Changes can take a while</a:t>
            </a:r>
          </a:p>
        </p:txBody>
      </p:sp>
      <p:pic>
        <p:nvPicPr>
          <p:cNvPr id="61" name="wireframe_dribbbl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4310" y="2331356"/>
            <a:ext cx="4466234" cy="3349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image_2013-12-19_at_4.33.02_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9737" y="5868267"/>
            <a:ext cx="4466234" cy="3349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HTML</a:t>
            </a:r>
          </a:p>
        </p:txBody>
      </p:sp>
      <p:sp>
        <p:nvSpPr>
          <p:cNvPr id="65" name="Shape 65"/>
          <p:cNvSpPr/>
          <p:nvPr/>
        </p:nvSpPr>
        <p:spPr>
          <a:xfrm>
            <a:off x="723900" y="3000945"/>
            <a:ext cx="6910537" cy="598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Pros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Quick to build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Test interaction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Tell a story</a:t>
            </a:r>
            <a:endParaRPr sz="28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Cons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Users will critique designs</a:t>
            </a:r>
          </a:p>
        </p:txBody>
      </p:sp>
      <p:pic>
        <p:nvPicPr>
          <p:cNvPr id="66" name="new_head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9971" y="2066726"/>
            <a:ext cx="4619785" cy="34648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cod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69971" y="5673725"/>
            <a:ext cx="4619785" cy="346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xfrm>
            <a:off x="467816" y="550316"/>
            <a:ext cx="12307293" cy="1312368"/>
          </a:xfrm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919">
                <a:solidFill>
                  <a:srgbClr val="FFFFFF"/>
                </a:solidFill>
              </a:rPr>
              <a:t>Things to focus on</a:t>
            </a:r>
          </a:p>
        </p:txBody>
      </p:sp>
      <p:sp>
        <p:nvSpPr>
          <p:cNvPr id="70" name="Shape 70"/>
          <p:cNvSpPr/>
          <p:nvPr/>
        </p:nvSpPr>
        <p:spPr>
          <a:xfrm>
            <a:off x="723900" y="2988245"/>
            <a:ext cx="6910537" cy="5986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Tell a story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Back-end functionality can be faked</a:t>
            </a:r>
            <a:endParaRPr sz="28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Functioning weather vs icons</a:t>
            </a:r>
            <a:endParaRPr sz="2800">
              <a:solidFill>
                <a:srgbClr val="FFFFFF"/>
              </a:solidFill>
            </a:endParaRPr>
          </a:p>
          <a:p>
            <a:pPr lvl="0" marL="444500" indent="-444500" algn="l">
              <a:spcBef>
                <a:spcPts val="4200"/>
              </a:spcBef>
              <a:buSzPct val="75000"/>
              <a:buChar char="•"/>
              <a:defRPr sz="1800"/>
            </a:pPr>
            <a:r>
              <a:rPr sz="3600">
                <a:solidFill>
                  <a:srgbClr val="FFFFFF"/>
                </a:solidFill>
              </a:rPr>
              <a:t>Stay focused on a goal</a:t>
            </a:r>
            <a:endParaRPr sz="3600">
              <a:solidFill>
                <a:srgbClr val="FFFFFF"/>
              </a:solidFill>
            </a:endParaRPr>
          </a:p>
          <a:p>
            <a:pPr lvl="1" marL="790222" indent="-345722" algn="l">
              <a:spcBef>
                <a:spcPts val="3200"/>
              </a:spcBef>
              <a:buSzPct val="75000"/>
              <a:buChar char="•"/>
              <a:defRPr sz="1800"/>
            </a:pPr>
            <a:r>
              <a:rPr sz="2800">
                <a:solidFill>
                  <a:srgbClr val="FFFFFF"/>
                </a:solidFill>
              </a:rPr>
              <a:t>Is what your trying to tell the user getting across? </a:t>
            </a:r>
          </a:p>
        </p:txBody>
      </p:sp>
      <p:pic>
        <p:nvPicPr>
          <p:cNvPr id="71" name="whereto_small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8789" y="2488317"/>
            <a:ext cx="4403845" cy="330288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os7_dribbble_800x60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38137" y="6183025"/>
            <a:ext cx="4365150" cy="3273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